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8" r:id="rId5"/>
    <p:sldId id="259"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8" r:id="rId33"/>
    <p:sldId id="287" r:id="rId34"/>
    <p:sldId id="289"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62" autoAdjust="0"/>
    <p:restoredTop sz="94660"/>
  </p:normalViewPr>
  <p:slideViewPr>
    <p:cSldViewPr>
      <p:cViewPr varScale="1">
        <p:scale>
          <a:sx n="69" d="100"/>
          <a:sy n="69" d="100"/>
        </p:scale>
        <p:origin x="-55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7C597E9-90C2-4008-AB81-810B206DA21E}" type="datetimeFigureOut">
              <a:rPr lang="en-GB" smtClean="0"/>
              <a:t>23/01/2015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3F84B7-2D82-4C95-9229-563739E8909E}" type="slidenum">
              <a:rPr lang="en-GB" smtClean="0"/>
              <a:t>‹#›</a:t>
            </a:fld>
            <a:endParaRPr lang="en-GB"/>
          </a:p>
        </p:txBody>
      </p:sp>
    </p:spTree>
    <p:extLst>
      <p:ext uri="{BB962C8B-B14F-4D97-AF65-F5344CB8AC3E}">
        <p14:creationId xmlns:p14="http://schemas.microsoft.com/office/powerpoint/2010/main" val="2628963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7C597E9-90C2-4008-AB81-810B206DA21E}" type="datetimeFigureOut">
              <a:rPr lang="en-GB" smtClean="0"/>
              <a:t>23/01/2015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3F84B7-2D82-4C95-9229-563739E8909E}" type="slidenum">
              <a:rPr lang="en-GB" smtClean="0"/>
              <a:t>‹#›</a:t>
            </a:fld>
            <a:endParaRPr lang="en-GB"/>
          </a:p>
        </p:txBody>
      </p:sp>
    </p:spTree>
    <p:extLst>
      <p:ext uri="{BB962C8B-B14F-4D97-AF65-F5344CB8AC3E}">
        <p14:creationId xmlns:p14="http://schemas.microsoft.com/office/powerpoint/2010/main" val="1271697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C597E9-90C2-4008-AB81-810B206DA21E}" type="datetimeFigureOut">
              <a:rPr lang="en-GB" smtClean="0"/>
              <a:t>23/01/2015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3F84B7-2D82-4C95-9229-563739E8909E}" type="slidenum">
              <a:rPr lang="en-GB" smtClean="0"/>
              <a:t>‹#›</a:t>
            </a:fld>
            <a:endParaRPr lang="en-GB"/>
          </a:p>
        </p:txBody>
      </p:sp>
    </p:spTree>
    <p:extLst>
      <p:ext uri="{BB962C8B-B14F-4D97-AF65-F5344CB8AC3E}">
        <p14:creationId xmlns:p14="http://schemas.microsoft.com/office/powerpoint/2010/main" val="1585309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7C597E9-90C2-4008-AB81-810B206DA21E}" type="datetimeFigureOut">
              <a:rPr lang="en-GB" smtClean="0"/>
              <a:t>23/01/2015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3F84B7-2D82-4C95-9229-563739E8909E}" type="slidenum">
              <a:rPr lang="en-GB" smtClean="0"/>
              <a:t>‹#›</a:t>
            </a:fld>
            <a:endParaRPr lang="en-GB"/>
          </a:p>
        </p:txBody>
      </p:sp>
    </p:spTree>
    <p:extLst>
      <p:ext uri="{BB962C8B-B14F-4D97-AF65-F5344CB8AC3E}">
        <p14:creationId xmlns:p14="http://schemas.microsoft.com/office/powerpoint/2010/main" val="2446670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7C597E9-90C2-4008-AB81-810B206DA21E}" type="datetimeFigureOut">
              <a:rPr lang="en-GB" smtClean="0"/>
              <a:t>23/01/2015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E3F84B7-2D82-4C95-9229-563739E8909E}" type="slidenum">
              <a:rPr lang="en-GB" smtClean="0"/>
              <a:t>‹#›</a:t>
            </a:fld>
            <a:endParaRPr lang="en-GB"/>
          </a:p>
        </p:txBody>
      </p:sp>
    </p:spTree>
    <p:extLst>
      <p:ext uri="{BB962C8B-B14F-4D97-AF65-F5344CB8AC3E}">
        <p14:creationId xmlns:p14="http://schemas.microsoft.com/office/powerpoint/2010/main" val="1307946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7C597E9-90C2-4008-AB81-810B206DA21E}" type="datetimeFigureOut">
              <a:rPr lang="en-GB" smtClean="0"/>
              <a:t>23/01/2015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E3F84B7-2D82-4C95-9229-563739E8909E}" type="slidenum">
              <a:rPr lang="en-GB" smtClean="0"/>
              <a:t>‹#›</a:t>
            </a:fld>
            <a:endParaRPr lang="en-GB"/>
          </a:p>
        </p:txBody>
      </p:sp>
    </p:spTree>
    <p:extLst>
      <p:ext uri="{BB962C8B-B14F-4D97-AF65-F5344CB8AC3E}">
        <p14:creationId xmlns:p14="http://schemas.microsoft.com/office/powerpoint/2010/main" val="1947417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C597E9-90C2-4008-AB81-810B206DA21E}" type="datetimeFigureOut">
              <a:rPr lang="en-GB" smtClean="0"/>
              <a:t>23/01/2015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E3F84B7-2D82-4C95-9229-563739E8909E}" type="slidenum">
              <a:rPr lang="en-GB" smtClean="0"/>
              <a:t>‹#›</a:t>
            </a:fld>
            <a:endParaRPr lang="en-GB"/>
          </a:p>
        </p:txBody>
      </p:sp>
    </p:spTree>
    <p:extLst>
      <p:ext uri="{BB962C8B-B14F-4D97-AF65-F5344CB8AC3E}">
        <p14:creationId xmlns:p14="http://schemas.microsoft.com/office/powerpoint/2010/main" val="2697787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C597E9-90C2-4008-AB81-810B206DA21E}" type="datetimeFigureOut">
              <a:rPr lang="en-GB" smtClean="0"/>
              <a:t>23/01/2015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3F84B7-2D82-4C95-9229-563739E8909E}" type="slidenum">
              <a:rPr lang="en-GB" smtClean="0"/>
              <a:t>‹#›</a:t>
            </a:fld>
            <a:endParaRPr lang="en-GB"/>
          </a:p>
        </p:txBody>
      </p:sp>
    </p:spTree>
    <p:extLst>
      <p:ext uri="{BB962C8B-B14F-4D97-AF65-F5344CB8AC3E}">
        <p14:creationId xmlns:p14="http://schemas.microsoft.com/office/powerpoint/2010/main" val="3474629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C597E9-90C2-4008-AB81-810B206DA21E}" type="datetimeFigureOut">
              <a:rPr lang="en-GB" smtClean="0"/>
              <a:t>23/01/2015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3F84B7-2D82-4C95-9229-563739E8909E}" type="slidenum">
              <a:rPr lang="en-GB" smtClean="0"/>
              <a:t>‹#›</a:t>
            </a:fld>
            <a:endParaRPr lang="en-GB"/>
          </a:p>
        </p:txBody>
      </p:sp>
    </p:spTree>
    <p:extLst>
      <p:ext uri="{BB962C8B-B14F-4D97-AF65-F5344CB8AC3E}">
        <p14:creationId xmlns:p14="http://schemas.microsoft.com/office/powerpoint/2010/main" val="597825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7C597E9-90C2-4008-AB81-810B206DA21E}" type="datetimeFigureOut">
              <a:rPr lang="en-GB" smtClean="0"/>
              <a:t>23/01/2015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3F84B7-2D82-4C95-9229-563739E8909E}" type="slidenum">
              <a:rPr lang="en-GB" smtClean="0"/>
              <a:t>‹#›</a:t>
            </a:fld>
            <a:endParaRPr lang="en-GB"/>
          </a:p>
        </p:txBody>
      </p:sp>
    </p:spTree>
    <p:extLst>
      <p:ext uri="{BB962C8B-B14F-4D97-AF65-F5344CB8AC3E}">
        <p14:creationId xmlns:p14="http://schemas.microsoft.com/office/powerpoint/2010/main" val="3041399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7C597E9-90C2-4008-AB81-810B206DA21E}" type="datetimeFigureOut">
              <a:rPr lang="en-GB" smtClean="0"/>
              <a:t>23/01/2015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3F84B7-2D82-4C95-9229-563739E8909E}" type="slidenum">
              <a:rPr lang="en-GB" smtClean="0"/>
              <a:t>‹#›</a:t>
            </a:fld>
            <a:endParaRPr lang="en-GB"/>
          </a:p>
        </p:txBody>
      </p:sp>
    </p:spTree>
    <p:extLst>
      <p:ext uri="{BB962C8B-B14F-4D97-AF65-F5344CB8AC3E}">
        <p14:creationId xmlns:p14="http://schemas.microsoft.com/office/powerpoint/2010/main" val="1303292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C597E9-90C2-4008-AB81-810B206DA21E}" type="datetimeFigureOut">
              <a:rPr lang="en-GB" smtClean="0"/>
              <a:t>23/01/2015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3F84B7-2D82-4C95-9229-563739E8909E}" type="slidenum">
              <a:rPr lang="en-GB" smtClean="0"/>
              <a:t>‹#›</a:t>
            </a:fld>
            <a:endParaRPr lang="en-GB"/>
          </a:p>
        </p:txBody>
      </p:sp>
    </p:spTree>
    <p:extLst>
      <p:ext uri="{BB962C8B-B14F-4D97-AF65-F5344CB8AC3E}">
        <p14:creationId xmlns:p14="http://schemas.microsoft.com/office/powerpoint/2010/main" val="42318384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Stress 3</a:t>
            </a:r>
            <a:endParaRPr lang="en-GB" dirty="0"/>
          </a:p>
        </p:txBody>
      </p:sp>
      <p:sp>
        <p:nvSpPr>
          <p:cNvPr id="3" name="Subtitle 2"/>
          <p:cNvSpPr>
            <a:spLocks noGrp="1"/>
          </p:cNvSpPr>
          <p:nvPr>
            <p:ph type="subTitle" idx="1"/>
          </p:nvPr>
        </p:nvSpPr>
        <p:spPr/>
        <p:txBody>
          <a:bodyPr/>
          <a:lstStyle/>
          <a:p>
            <a:r>
              <a:rPr lang="en-GB" dirty="0" smtClean="0"/>
              <a:t>Daily Hassles</a:t>
            </a:r>
            <a:endParaRPr lang="en-GB" dirty="0"/>
          </a:p>
        </p:txBody>
      </p:sp>
    </p:spTree>
    <p:extLst>
      <p:ext uri="{BB962C8B-B14F-4D97-AF65-F5344CB8AC3E}">
        <p14:creationId xmlns:p14="http://schemas.microsoft.com/office/powerpoint/2010/main" val="10011789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Syllabus</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b="1" dirty="0"/>
              <a:t>Stress in everyday </a:t>
            </a:r>
            <a:r>
              <a:rPr lang="en-GB" b="1" dirty="0" smtClean="0"/>
              <a:t>life</a:t>
            </a:r>
          </a:p>
          <a:p>
            <a:pPr marL="514350" indent="-514350">
              <a:buFont typeface="+mj-lt"/>
              <a:buAutoNum type="arabicPeriod"/>
            </a:pPr>
            <a:r>
              <a:rPr lang="en-GB" dirty="0"/>
              <a:t>Life changes and daily hassles as sources of stress</a:t>
            </a:r>
          </a:p>
          <a:p>
            <a:pPr marL="514350" indent="-514350">
              <a:buFont typeface="+mj-lt"/>
              <a:buAutoNum type="arabicPeriod"/>
            </a:pPr>
            <a:r>
              <a:rPr lang="en-GB" dirty="0" smtClean="0"/>
              <a:t>Workplace </a:t>
            </a:r>
            <a:r>
              <a:rPr lang="en-GB" dirty="0"/>
              <a:t>stress including the effects of workload and control</a:t>
            </a:r>
          </a:p>
          <a:p>
            <a:pPr marL="514350" indent="-514350">
              <a:buFont typeface="+mj-lt"/>
              <a:buAutoNum type="arabicPeriod"/>
            </a:pPr>
            <a:r>
              <a:rPr lang="en-GB" dirty="0" smtClean="0"/>
              <a:t>Personality </a:t>
            </a:r>
            <a:r>
              <a:rPr lang="en-GB" dirty="0"/>
              <a:t>factors, including Type A and Type B behaviour, hardiness</a:t>
            </a:r>
          </a:p>
          <a:p>
            <a:pPr marL="514350" indent="-514350">
              <a:buFont typeface="+mj-lt"/>
              <a:buAutoNum type="arabicPeriod"/>
            </a:pPr>
            <a:r>
              <a:rPr lang="en-GB" dirty="0" smtClean="0"/>
              <a:t>Psychological </a:t>
            </a:r>
            <a:r>
              <a:rPr lang="en-GB" dirty="0"/>
              <a:t>and biological methods of stress management, including </a:t>
            </a:r>
            <a:r>
              <a:rPr lang="en-GB" dirty="0" smtClean="0"/>
              <a:t>stress inoculation </a:t>
            </a:r>
            <a:r>
              <a:rPr lang="en-GB" dirty="0"/>
              <a:t>therapy and drug therapy</a:t>
            </a:r>
          </a:p>
        </p:txBody>
      </p:sp>
    </p:spTree>
    <p:extLst>
      <p:ext uri="{BB962C8B-B14F-4D97-AF65-F5344CB8AC3E}">
        <p14:creationId xmlns:p14="http://schemas.microsoft.com/office/powerpoint/2010/main" val="3872196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Life changes and daily hassles as sources of stress</a:t>
            </a:r>
            <a:endParaRPr lang="en-GB" dirty="0"/>
          </a:p>
        </p:txBody>
      </p:sp>
      <p:sp>
        <p:nvSpPr>
          <p:cNvPr id="3" name="Content Placeholder 2"/>
          <p:cNvSpPr>
            <a:spLocks noGrp="1"/>
          </p:cNvSpPr>
          <p:nvPr>
            <p:ph idx="1"/>
          </p:nvPr>
        </p:nvSpPr>
        <p:spPr/>
        <p:txBody>
          <a:bodyPr/>
          <a:lstStyle/>
          <a:p>
            <a:pPr marL="0" indent="0">
              <a:buNone/>
            </a:pPr>
            <a:endParaRPr lang="en-GB" dirty="0"/>
          </a:p>
        </p:txBody>
      </p:sp>
    </p:spTree>
    <p:extLst>
      <p:ext uri="{BB962C8B-B14F-4D97-AF65-F5344CB8AC3E}">
        <p14:creationId xmlns:p14="http://schemas.microsoft.com/office/powerpoint/2010/main" val="40039139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Life events</a:t>
            </a:r>
            <a:endParaRPr lang="en-GB" dirty="0"/>
          </a:p>
        </p:txBody>
      </p:sp>
      <p:sp>
        <p:nvSpPr>
          <p:cNvPr id="3" name="Content Placeholder 2"/>
          <p:cNvSpPr>
            <a:spLocks noGrp="1"/>
          </p:cNvSpPr>
          <p:nvPr>
            <p:ph idx="1"/>
          </p:nvPr>
        </p:nvSpPr>
        <p:spPr/>
        <p:txBody>
          <a:bodyPr/>
          <a:lstStyle/>
          <a:p>
            <a:r>
              <a:rPr lang="en-GB" dirty="0" smtClean="0"/>
              <a:t>Think of some. </a:t>
            </a:r>
          </a:p>
          <a:p>
            <a:endParaRPr lang="en-GB" dirty="0"/>
          </a:p>
          <a:p>
            <a:r>
              <a:rPr lang="en-GB" dirty="0" smtClean="0"/>
              <a:t>What is the most stressful.</a:t>
            </a:r>
          </a:p>
        </p:txBody>
      </p:sp>
    </p:spTree>
    <p:extLst>
      <p:ext uri="{BB962C8B-B14F-4D97-AF65-F5344CB8AC3E}">
        <p14:creationId xmlns:p14="http://schemas.microsoft.com/office/powerpoint/2010/main" val="10013442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Life events</a:t>
            </a:r>
            <a:endParaRPr lang="en-GB" dirty="0"/>
          </a:p>
        </p:txBody>
      </p:sp>
      <p:sp>
        <p:nvSpPr>
          <p:cNvPr id="3" name="Content Placeholder 2"/>
          <p:cNvSpPr>
            <a:spLocks noGrp="1"/>
          </p:cNvSpPr>
          <p:nvPr>
            <p:ph idx="1"/>
          </p:nvPr>
        </p:nvSpPr>
        <p:spPr/>
        <p:txBody>
          <a:bodyPr/>
          <a:lstStyle/>
          <a:p>
            <a:r>
              <a:rPr lang="en-GB" dirty="0" smtClean="0"/>
              <a:t>Think of some. </a:t>
            </a:r>
          </a:p>
          <a:p>
            <a:pPr lvl="1"/>
            <a:r>
              <a:rPr lang="en-GB" dirty="0" smtClean="0"/>
              <a:t>Marriage, death, moving house, marriage, Christmas?</a:t>
            </a:r>
            <a:endParaRPr lang="en-GB" dirty="0"/>
          </a:p>
          <a:p>
            <a:r>
              <a:rPr lang="en-GB" dirty="0" smtClean="0"/>
              <a:t>What is the most stressful.</a:t>
            </a:r>
          </a:p>
          <a:p>
            <a:pPr lvl="1"/>
            <a:r>
              <a:rPr lang="en-GB" dirty="0" smtClean="0"/>
              <a:t>Death in the family, moving house. Your perception of the stressor, your perceived ability to cope with it</a:t>
            </a:r>
          </a:p>
        </p:txBody>
      </p:sp>
    </p:spTree>
    <p:extLst>
      <p:ext uri="{BB962C8B-B14F-4D97-AF65-F5344CB8AC3E}">
        <p14:creationId xmlns:p14="http://schemas.microsoft.com/office/powerpoint/2010/main" val="39986055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Measuring stress</a:t>
            </a:r>
            <a:endParaRPr lang="en-GB" dirty="0"/>
          </a:p>
        </p:txBody>
      </p:sp>
      <p:sp>
        <p:nvSpPr>
          <p:cNvPr id="3" name="Content Placeholder 2"/>
          <p:cNvSpPr>
            <a:spLocks noGrp="1"/>
          </p:cNvSpPr>
          <p:nvPr>
            <p:ph idx="1"/>
          </p:nvPr>
        </p:nvSpPr>
        <p:spPr/>
        <p:txBody>
          <a:bodyPr/>
          <a:lstStyle/>
          <a:p>
            <a:r>
              <a:rPr lang="en-GB" dirty="0" smtClean="0"/>
              <a:t>Self report Questionnaires. Quantitative and Qualitative (How stress so you feel).</a:t>
            </a:r>
          </a:p>
          <a:p>
            <a:r>
              <a:rPr lang="en-GB" dirty="0" smtClean="0"/>
              <a:t>Example: DASS: depression</a:t>
            </a:r>
            <a:r>
              <a:rPr lang="en-GB" dirty="0"/>
              <a:t>, anxiety and </a:t>
            </a:r>
            <a:r>
              <a:rPr lang="en-GB" dirty="0" smtClean="0"/>
              <a:t>stress scale</a:t>
            </a:r>
          </a:p>
          <a:p>
            <a:r>
              <a:rPr lang="en-GB" dirty="0" smtClean="0"/>
              <a:t>Do not do this. WHY?</a:t>
            </a:r>
          </a:p>
          <a:p>
            <a:r>
              <a:rPr lang="en-GB" dirty="0" smtClean="0"/>
              <a:t>Interviews. (trained interviewer)</a:t>
            </a:r>
          </a:p>
          <a:p>
            <a:endParaRPr lang="en-GB" dirty="0"/>
          </a:p>
        </p:txBody>
      </p:sp>
    </p:spTree>
    <p:extLst>
      <p:ext uri="{BB962C8B-B14F-4D97-AF65-F5344CB8AC3E}">
        <p14:creationId xmlns:p14="http://schemas.microsoft.com/office/powerpoint/2010/main" val="31755940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Holmes and </a:t>
            </a:r>
            <a:r>
              <a:rPr lang="en-GB" dirty="0" err="1" smtClean="0"/>
              <a:t>Rahe</a:t>
            </a:r>
            <a:endParaRPr lang="en-GB" dirty="0"/>
          </a:p>
        </p:txBody>
      </p:sp>
      <p:sp>
        <p:nvSpPr>
          <p:cNvPr id="3" name="Content Placeholder 2"/>
          <p:cNvSpPr>
            <a:spLocks noGrp="1"/>
          </p:cNvSpPr>
          <p:nvPr>
            <p:ph idx="1"/>
          </p:nvPr>
        </p:nvSpPr>
        <p:spPr/>
        <p:txBody>
          <a:bodyPr/>
          <a:lstStyle/>
          <a:p>
            <a:r>
              <a:rPr lang="en-GB" dirty="0" smtClean="0"/>
              <a:t>Life change Units: Asked 394 people to rate 43 life events against marriage. Marriage given a score of 500 and then higher or lower. </a:t>
            </a:r>
          </a:p>
          <a:p>
            <a:r>
              <a:rPr lang="en-GB" dirty="0" smtClean="0"/>
              <a:t>Look at saved PDF. Called the Social readjustment rating scale. (SRRS)</a:t>
            </a:r>
            <a:endParaRPr lang="en-GB" dirty="0"/>
          </a:p>
        </p:txBody>
      </p:sp>
    </p:spTree>
    <p:extLst>
      <p:ext uri="{BB962C8B-B14F-4D97-AF65-F5344CB8AC3E}">
        <p14:creationId xmlns:p14="http://schemas.microsoft.com/office/powerpoint/2010/main" val="30975842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t>
            </a:r>
            <a:r>
              <a:rPr lang="en-GB" dirty="0" smtClean="0"/>
              <a:t>roblems</a:t>
            </a:r>
            <a:endParaRPr lang="en-GB" dirty="0"/>
          </a:p>
        </p:txBody>
      </p:sp>
      <p:sp>
        <p:nvSpPr>
          <p:cNvPr id="3" name="Content Placeholder 2"/>
          <p:cNvSpPr>
            <a:spLocks noGrp="1"/>
          </p:cNvSpPr>
          <p:nvPr>
            <p:ph idx="1"/>
          </p:nvPr>
        </p:nvSpPr>
        <p:spPr/>
        <p:txBody>
          <a:bodyPr/>
          <a:lstStyle/>
          <a:p>
            <a:r>
              <a:rPr lang="en-GB" dirty="0" smtClean="0"/>
              <a:t>USA study - discuss</a:t>
            </a:r>
            <a:endParaRPr lang="en-GB" dirty="0"/>
          </a:p>
        </p:txBody>
      </p:sp>
    </p:spTree>
    <p:extLst>
      <p:ext uri="{BB962C8B-B14F-4D97-AF65-F5344CB8AC3E}">
        <p14:creationId xmlns:p14="http://schemas.microsoft.com/office/powerpoint/2010/main" val="30851196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Retrospective analysis</a:t>
            </a:r>
            <a:endParaRPr lang="en-GB" dirty="0"/>
          </a:p>
        </p:txBody>
      </p:sp>
      <p:sp>
        <p:nvSpPr>
          <p:cNvPr id="3" name="Content Placeholder 2"/>
          <p:cNvSpPr>
            <a:spLocks noGrp="1"/>
          </p:cNvSpPr>
          <p:nvPr>
            <p:ph idx="1"/>
          </p:nvPr>
        </p:nvSpPr>
        <p:spPr/>
        <p:txBody>
          <a:bodyPr/>
          <a:lstStyle/>
          <a:p>
            <a:pPr marL="0" indent="0">
              <a:buNone/>
            </a:pPr>
            <a:r>
              <a:rPr lang="en-GB" dirty="0" smtClean="0"/>
              <a:t>People with heart disease and stress related illness given the test. There was a positive correlation. (</a:t>
            </a:r>
            <a:r>
              <a:rPr lang="en-GB" dirty="0" err="1" smtClean="0"/>
              <a:t>Rahe</a:t>
            </a:r>
            <a:r>
              <a:rPr lang="en-GB" dirty="0" smtClean="0"/>
              <a:t> and Lind)</a:t>
            </a:r>
          </a:p>
          <a:p>
            <a:pPr marL="0" indent="0">
              <a:buNone/>
            </a:pPr>
            <a:r>
              <a:rPr lang="en-GB" dirty="0" smtClean="0"/>
              <a:t>A prospective study carried out by </a:t>
            </a:r>
            <a:r>
              <a:rPr lang="en-GB" dirty="0" err="1" smtClean="0"/>
              <a:t>Rahe</a:t>
            </a:r>
            <a:r>
              <a:rPr lang="en-GB" dirty="0" smtClean="0"/>
              <a:t> et al.</a:t>
            </a:r>
          </a:p>
          <a:p>
            <a:pPr marL="0" indent="0">
              <a:buNone/>
            </a:pPr>
            <a:r>
              <a:rPr lang="en-GB" dirty="0" smtClean="0"/>
              <a:t>Weak positive correlation found.</a:t>
            </a:r>
            <a:endParaRPr lang="en-GB" dirty="0"/>
          </a:p>
        </p:txBody>
      </p:sp>
    </p:spTree>
    <p:extLst>
      <p:ext uri="{BB962C8B-B14F-4D97-AF65-F5344CB8AC3E}">
        <p14:creationId xmlns:p14="http://schemas.microsoft.com/office/powerpoint/2010/main" val="25456041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Problems</a:t>
            </a:r>
            <a:endParaRPr lang="en-GB" dirty="0"/>
          </a:p>
        </p:txBody>
      </p:sp>
      <p:sp>
        <p:nvSpPr>
          <p:cNvPr id="3" name="Content Placeholder 2"/>
          <p:cNvSpPr>
            <a:spLocks noGrp="1"/>
          </p:cNvSpPr>
          <p:nvPr>
            <p:ph idx="1"/>
          </p:nvPr>
        </p:nvSpPr>
        <p:spPr/>
        <p:txBody>
          <a:bodyPr/>
          <a:lstStyle/>
          <a:p>
            <a:pPr marL="0" indent="0">
              <a:buNone/>
            </a:pPr>
            <a:r>
              <a:rPr lang="en-GB" dirty="0" smtClean="0"/>
              <a:t>Study used US navy personnel.</a:t>
            </a:r>
          </a:p>
          <a:p>
            <a:pPr marL="0" indent="0">
              <a:buNone/>
            </a:pPr>
            <a:r>
              <a:rPr lang="en-GB" dirty="0" smtClean="0"/>
              <a:t>Causality no association.</a:t>
            </a:r>
          </a:p>
          <a:p>
            <a:pPr marL="0" indent="0">
              <a:buNone/>
            </a:pPr>
            <a:r>
              <a:rPr lang="en-GB" dirty="0" smtClean="0"/>
              <a:t>What is stress related illness?</a:t>
            </a:r>
          </a:p>
          <a:p>
            <a:pPr marL="0" indent="0">
              <a:buNone/>
            </a:pPr>
            <a:r>
              <a:rPr lang="en-GB" dirty="0" smtClean="0"/>
              <a:t>Individual differences.</a:t>
            </a:r>
            <a:endParaRPr lang="en-GB" dirty="0"/>
          </a:p>
        </p:txBody>
      </p:sp>
    </p:spTree>
    <p:extLst>
      <p:ext uri="{BB962C8B-B14F-4D97-AF65-F5344CB8AC3E}">
        <p14:creationId xmlns:p14="http://schemas.microsoft.com/office/powerpoint/2010/main" val="14985469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Daily Hassles</a:t>
            </a:r>
            <a:endParaRPr lang="en-GB" dirty="0"/>
          </a:p>
        </p:txBody>
      </p:sp>
      <p:sp>
        <p:nvSpPr>
          <p:cNvPr id="3" name="Content Placeholder 2"/>
          <p:cNvSpPr>
            <a:spLocks noGrp="1"/>
          </p:cNvSpPr>
          <p:nvPr>
            <p:ph idx="1"/>
          </p:nvPr>
        </p:nvSpPr>
        <p:spPr/>
        <p:txBody>
          <a:bodyPr/>
          <a:lstStyle/>
          <a:p>
            <a:r>
              <a:rPr lang="en-GB" dirty="0" smtClean="0"/>
              <a:t>Evans and </a:t>
            </a:r>
            <a:r>
              <a:rPr lang="en-GB" dirty="0"/>
              <a:t>E</a:t>
            </a:r>
            <a:r>
              <a:rPr lang="en-GB" dirty="0" smtClean="0"/>
              <a:t>dgerton </a:t>
            </a:r>
          </a:p>
          <a:p>
            <a:r>
              <a:rPr lang="en-GB" dirty="0" smtClean="0"/>
              <a:t>Negative daily events to colds developing.</a:t>
            </a:r>
          </a:p>
          <a:p>
            <a:endParaRPr lang="en-GB" dirty="0"/>
          </a:p>
          <a:p>
            <a:r>
              <a:rPr lang="en-GB" dirty="0" smtClean="0"/>
              <a:t>Look at </a:t>
            </a:r>
            <a:r>
              <a:rPr lang="en-GB" smtClean="0"/>
              <a:t>daily hassles</a:t>
            </a:r>
            <a:endParaRPr lang="en-GB" dirty="0"/>
          </a:p>
        </p:txBody>
      </p:sp>
    </p:spTree>
    <p:extLst>
      <p:ext uri="{BB962C8B-B14F-4D97-AF65-F5344CB8AC3E}">
        <p14:creationId xmlns:p14="http://schemas.microsoft.com/office/powerpoint/2010/main" val="30368257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 Question</a:t>
            </a:r>
            <a:endParaRPr lang="en-GB" dirty="0"/>
          </a:p>
        </p:txBody>
      </p:sp>
      <p:sp>
        <p:nvSpPr>
          <p:cNvPr id="3" name="Content Placeholder 2"/>
          <p:cNvSpPr>
            <a:spLocks noGrp="1"/>
          </p:cNvSpPr>
          <p:nvPr>
            <p:ph idx="1"/>
          </p:nvPr>
        </p:nvSpPr>
        <p:spPr/>
        <p:txBody>
          <a:bodyPr/>
          <a:lstStyle/>
          <a:p>
            <a:pPr marL="0" indent="0">
              <a:buNone/>
            </a:pPr>
            <a:r>
              <a:rPr lang="en-GB" dirty="0"/>
              <a:t>Outline and evaluate research into life changes </a:t>
            </a:r>
            <a:r>
              <a:rPr lang="en-GB" b="1" dirty="0"/>
              <a:t>and/or </a:t>
            </a:r>
            <a:r>
              <a:rPr lang="en-GB" dirty="0"/>
              <a:t>daily hassles as sources </a:t>
            </a:r>
            <a:r>
              <a:rPr lang="en-GB" dirty="0" smtClean="0"/>
              <a:t>of stress. (12)</a:t>
            </a:r>
            <a:endParaRPr lang="en-GB" dirty="0"/>
          </a:p>
        </p:txBody>
      </p:sp>
    </p:spTree>
    <p:extLst>
      <p:ext uri="{BB962C8B-B14F-4D97-AF65-F5344CB8AC3E}">
        <p14:creationId xmlns:p14="http://schemas.microsoft.com/office/powerpoint/2010/main" val="10516162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55000" lnSpcReduction="20000"/>
          </a:bodyPr>
          <a:lstStyle/>
          <a:p>
            <a:r>
              <a:rPr lang="en-GB" dirty="0"/>
              <a:t>Research into life changes can focus on the work of Holmes and </a:t>
            </a:r>
            <a:r>
              <a:rPr lang="en-GB" dirty="0" err="1"/>
              <a:t>Rahe</a:t>
            </a:r>
            <a:r>
              <a:rPr lang="en-GB" dirty="0"/>
              <a:t> in developing the SRRS as well as into the use of the scale by </a:t>
            </a:r>
            <a:r>
              <a:rPr lang="en-GB" dirty="0" err="1"/>
              <a:t>Rahe</a:t>
            </a:r>
            <a:r>
              <a:rPr lang="en-GB" dirty="0"/>
              <a:t> et al. Several psychologists have investigated daily hassles as a source of stress, such as Lazarus; </a:t>
            </a:r>
            <a:r>
              <a:rPr lang="en-GB" dirty="0" err="1"/>
              <a:t>Kanner</a:t>
            </a:r>
            <a:r>
              <a:rPr lang="en-GB" dirty="0"/>
              <a:t> et al; De </a:t>
            </a:r>
            <a:r>
              <a:rPr lang="en-GB" dirty="0" err="1"/>
              <a:t>Longis</a:t>
            </a:r>
            <a:r>
              <a:rPr lang="en-GB" dirty="0"/>
              <a:t> et al. If daily hassles are described credit can be given to the ideas about frequency, duration and intensity (the accumulation and amplification effects). </a:t>
            </a:r>
          </a:p>
          <a:p>
            <a:r>
              <a:rPr lang="en-GB" dirty="0"/>
              <a:t>Credit can be given for a description of theory/model or studies. If studies are used there are different ways of approaching this question. Students can focus on the methodology or findings; they can describe one study in detail or more than one but in less detail. </a:t>
            </a:r>
          </a:p>
          <a:p>
            <a:r>
              <a:rPr lang="en-GB" dirty="0"/>
              <a:t>Students can outline either life changes or daily hassles or both, but clearly there will be a breadth/depth trade-off here depending on which way they approach this question. (One in more detail, more than one but in less detail.) </a:t>
            </a:r>
          </a:p>
          <a:p>
            <a:r>
              <a:rPr lang="en-GB" b="1" dirty="0"/>
              <a:t>NB </a:t>
            </a:r>
            <a:r>
              <a:rPr lang="en-GB" dirty="0"/>
              <a:t>Examiners should be aware that there is a whole range of studies which can receive credit. </a:t>
            </a:r>
          </a:p>
          <a:p>
            <a:r>
              <a:rPr lang="en-GB" b="1" dirty="0"/>
              <a:t>AO2: </a:t>
            </a:r>
            <a:r>
              <a:rPr lang="en-GB" dirty="0"/>
              <a:t>The evaluation can come from a consideration of methodological issues: use of self-report scales, retrospective data, correlations, population validity. Students can also use one to evaluate the other, for example, some psychologists argue that daily hassles are a better predictor of stress-related illness than are life changes.</a:t>
            </a:r>
          </a:p>
        </p:txBody>
      </p:sp>
    </p:spTree>
    <p:extLst>
      <p:ext uri="{BB962C8B-B14F-4D97-AF65-F5344CB8AC3E}">
        <p14:creationId xmlns:p14="http://schemas.microsoft.com/office/powerpoint/2010/main" val="34732216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Workplace stress including the effects of workload and </a:t>
            </a:r>
            <a:r>
              <a:rPr lang="en-GB" dirty="0" smtClean="0"/>
              <a:t>control</a:t>
            </a:r>
            <a:endParaRPr lang="en-GB" dirty="0"/>
          </a:p>
        </p:txBody>
      </p:sp>
      <p:sp>
        <p:nvSpPr>
          <p:cNvPr id="3" name="Content Placeholder 2"/>
          <p:cNvSpPr>
            <a:spLocks noGrp="1"/>
          </p:cNvSpPr>
          <p:nvPr>
            <p:ph idx="1"/>
          </p:nvPr>
        </p:nvSpPr>
        <p:spPr/>
        <p:txBody>
          <a:bodyPr/>
          <a:lstStyle/>
          <a:p>
            <a:r>
              <a:rPr lang="en-GB" dirty="0" smtClean="0"/>
              <a:t>Environment – workplace, heating, lighting</a:t>
            </a:r>
            <a:r>
              <a:rPr lang="en-GB" smtClean="0"/>
              <a:t>, etc..</a:t>
            </a:r>
            <a:endParaRPr lang="en-GB" dirty="0" smtClean="0"/>
          </a:p>
          <a:p>
            <a:r>
              <a:rPr lang="en-GB" dirty="0" smtClean="0"/>
              <a:t>Home-work interface: Work life balance</a:t>
            </a:r>
          </a:p>
          <a:p>
            <a:r>
              <a:rPr lang="en-GB" dirty="0" smtClean="0"/>
              <a:t>Control (decision latitude) over their workload.</a:t>
            </a:r>
          </a:p>
          <a:p>
            <a:r>
              <a:rPr lang="en-GB" dirty="0" smtClean="0"/>
              <a:t>Workload – too much or even too little.</a:t>
            </a:r>
            <a:endParaRPr lang="en-GB" dirty="0"/>
          </a:p>
        </p:txBody>
      </p:sp>
    </p:spTree>
    <p:extLst>
      <p:ext uri="{BB962C8B-B14F-4D97-AF65-F5344CB8AC3E}">
        <p14:creationId xmlns:p14="http://schemas.microsoft.com/office/powerpoint/2010/main" val="34908084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dirty="0" err="1" smtClean="0"/>
              <a:t>Karasek</a:t>
            </a:r>
            <a:r>
              <a:rPr lang="en-GB" sz="2800" dirty="0" smtClean="0"/>
              <a:t> Model of the relationship between demand (workload), control (decision latitude) and job strain (stress)</a:t>
            </a:r>
            <a:endParaRPr lang="en-GB"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17849696"/>
              </p:ext>
            </p:extLst>
          </p:nvPr>
        </p:nvGraphicFramePr>
        <p:xfrm>
          <a:off x="446856" y="2492896"/>
          <a:ext cx="8229600" cy="138176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endParaRPr lang="en-GB" dirty="0"/>
                    </a:p>
                  </a:txBody>
                  <a:tcPr/>
                </a:tc>
                <a:tc>
                  <a:txBody>
                    <a:bodyPr/>
                    <a:lstStyle/>
                    <a:p>
                      <a:r>
                        <a:rPr lang="en-GB" dirty="0" smtClean="0"/>
                        <a:t>High Demand</a:t>
                      </a:r>
                      <a:endParaRPr lang="en-GB" dirty="0"/>
                    </a:p>
                  </a:txBody>
                  <a:tcPr/>
                </a:tc>
                <a:tc>
                  <a:txBody>
                    <a:bodyPr/>
                    <a:lstStyle/>
                    <a:p>
                      <a:r>
                        <a:rPr lang="en-GB" dirty="0" smtClean="0"/>
                        <a:t>Low Demand</a:t>
                      </a:r>
                      <a:endParaRPr lang="en-GB" dirty="0"/>
                    </a:p>
                  </a:txBody>
                  <a:tcPr/>
                </a:tc>
              </a:tr>
              <a:tr h="370840">
                <a:tc>
                  <a:txBody>
                    <a:bodyPr/>
                    <a:lstStyle/>
                    <a:p>
                      <a:r>
                        <a:rPr lang="en-GB" dirty="0" smtClean="0"/>
                        <a:t>Low control</a:t>
                      </a:r>
                      <a:endParaRPr lang="en-GB" dirty="0"/>
                    </a:p>
                  </a:txBody>
                  <a:tcPr/>
                </a:tc>
                <a:tc>
                  <a:txBody>
                    <a:bodyPr/>
                    <a:lstStyle/>
                    <a:p>
                      <a:r>
                        <a:rPr lang="en-GB" dirty="0" smtClean="0"/>
                        <a:t>High</a:t>
                      </a:r>
                      <a:r>
                        <a:rPr lang="en-GB" baseline="0" dirty="0" smtClean="0"/>
                        <a:t> strain job (vulnerable to stress)</a:t>
                      </a:r>
                      <a:endParaRPr lang="en-GB" dirty="0"/>
                    </a:p>
                  </a:txBody>
                  <a:tcPr/>
                </a:tc>
                <a:tc>
                  <a:txBody>
                    <a:bodyPr/>
                    <a:lstStyle/>
                    <a:p>
                      <a:r>
                        <a:rPr lang="en-GB" dirty="0" smtClean="0"/>
                        <a:t>Passive job</a:t>
                      </a:r>
                      <a:endParaRPr lang="en-GB" dirty="0"/>
                    </a:p>
                  </a:txBody>
                  <a:tcPr/>
                </a:tc>
              </a:tr>
              <a:tr h="370840">
                <a:tc>
                  <a:txBody>
                    <a:bodyPr/>
                    <a:lstStyle/>
                    <a:p>
                      <a:r>
                        <a:rPr lang="en-GB" dirty="0" smtClean="0"/>
                        <a:t>High control</a:t>
                      </a:r>
                      <a:endParaRPr lang="en-GB" dirty="0"/>
                    </a:p>
                  </a:txBody>
                  <a:tcPr/>
                </a:tc>
                <a:tc>
                  <a:txBody>
                    <a:bodyPr/>
                    <a:lstStyle/>
                    <a:p>
                      <a:r>
                        <a:rPr lang="en-GB" dirty="0" smtClean="0"/>
                        <a:t>Active Job</a:t>
                      </a:r>
                      <a:endParaRPr lang="en-GB" dirty="0"/>
                    </a:p>
                  </a:txBody>
                  <a:tcPr/>
                </a:tc>
                <a:tc>
                  <a:txBody>
                    <a:bodyPr/>
                    <a:lstStyle/>
                    <a:p>
                      <a:r>
                        <a:rPr lang="en-GB" dirty="0" smtClean="0"/>
                        <a:t>Low strain job</a:t>
                      </a:r>
                      <a:endParaRPr lang="en-GB" dirty="0"/>
                    </a:p>
                  </a:txBody>
                  <a:tcPr/>
                </a:tc>
              </a:tr>
            </a:tbl>
          </a:graphicData>
        </a:graphic>
      </p:graphicFrame>
      <p:sp>
        <p:nvSpPr>
          <p:cNvPr id="5" name="TextBox 4"/>
          <p:cNvSpPr txBox="1"/>
          <p:nvPr/>
        </p:nvSpPr>
        <p:spPr>
          <a:xfrm>
            <a:off x="1331640" y="4941168"/>
            <a:ext cx="6694205" cy="369332"/>
          </a:xfrm>
          <a:prstGeom prst="rect">
            <a:avLst/>
          </a:prstGeom>
          <a:noFill/>
        </p:spPr>
        <p:txBody>
          <a:bodyPr wrap="none" rtlCol="0">
            <a:spAutoFit/>
          </a:bodyPr>
          <a:lstStyle/>
          <a:p>
            <a:r>
              <a:rPr lang="en-GB" dirty="0" smtClean="0"/>
              <a:t>Relationships can be modified by other factors, such as social support.</a:t>
            </a:r>
            <a:endParaRPr lang="en-GB" dirty="0"/>
          </a:p>
        </p:txBody>
      </p:sp>
    </p:spTree>
    <p:extLst>
      <p:ext uri="{BB962C8B-B14F-4D97-AF65-F5344CB8AC3E}">
        <p14:creationId xmlns:p14="http://schemas.microsoft.com/office/powerpoint/2010/main" val="27991562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Whitehall studies</a:t>
            </a:r>
            <a:endParaRPr lang="en-GB" dirty="0"/>
          </a:p>
        </p:txBody>
      </p:sp>
      <p:sp>
        <p:nvSpPr>
          <p:cNvPr id="3" name="Content Placeholder 2"/>
          <p:cNvSpPr>
            <a:spLocks noGrp="1"/>
          </p:cNvSpPr>
          <p:nvPr>
            <p:ph idx="1"/>
          </p:nvPr>
        </p:nvSpPr>
        <p:spPr/>
        <p:txBody>
          <a:bodyPr/>
          <a:lstStyle/>
          <a:p>
            <a:r>
              <a:rPr lang="en-GB" dirty="0" smtClean="0"/>
              <a:t>Marmot et al.</a:t>
            </a:r>
          </a:p>
          <a:p>
            <a:r>
              <a:rPr lang="en-GB" dirty="0" smtClean="0"/>
              <a:t>Whitehall 1: Lower paid = twice the illness and mortality rate.</a:t>
            </a:r>
          </a:p>
          <a:p>
            <a:r>
              <a:rPr lang="en-GB" dirty="0" smtClean="0"/>
              <a:t>Whitehall 2 showed similar results with a significant factor being the decision latitude.</a:t>
            </a:r>
            <a:endParaRPr lang="en-GB" dirty="0"/>
          </a:p>
        </p:txBody>
      </p:sp>
    </p:spTree>
    <p:extLst>
      <p:ext uri="{BB962C8B-B14F-4D97-AF65-F5344CB8AC3E}">
        <p14:creationId xmlns:p14="http://schemas.microsoft.com/office/powerpoint/2010/main" val="750243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Issues with experiment </a:t>
            </a:r>
            <a:endParaRPr lang="en-GB" dirty="0"/>
          </a:p>
        </p:txBody>
      </p:sp>
      <p:sp>
        <p:nvSpPr>
          <p:cNvPr id="3" name="Content Placeholder 2"/>
          <p:cNvSpPr>
            <a:spLocks noGrp="1"/>
          </p:cNvSpPr>
          <p:nvPr>
            <p:ph idx="1"/>
          </p:nvPr>
        </p:nvSpPr>
        <p:spPr/>
        <p:txBody>
          <a:bodyPr/>
          <a:lstStyle/>
          <a:p>
            <a:r>
              <a:rPr lang="en-GB" dirty="0" smtClean="0"/>
              <a:t>Methodological issues</a:t>
            </a:r>
          </a:p>
          <a:p>
            <a:pPr lvl="1"/>
            <a:r>
              <a:rPr lang="en-GB" dirty="0"/>
              <a:t>Based on self-report questionnaires (may have underestimated risk factors such as smoking)</a:t>
            </a:r>
          </a:p>
          <a:p>
            <a:pPr lvl="1"/>
            <a:r>
              <a:rPr lang="en-GB" dirty="0"/>
              <a:t>Missing factors (congenital heart problems)</a:t>
            </a:r>
          </a:p>
          <a:p>
            <a:pPr lvl="1"/>
            <a:r>
              <a:rPr lang="en-GB" dirty="0"/>
              <a:t>Government Civil servants.</a:t>
            </a:r>
          </a:p>
          <a:p>
            <a:r>
              <a:rPr lang="en-GB" dirty="0" smtClean="0"/>
              <a:t>Ethical</a:t>
            </a:r>
          </a:p>
          <a:p>
            <a:pPr lvl="1"/>
            <a:r>
              <a:rPr lang="en-GB" dirty="0" smtClean="0"/>
              <a:t>Debrief </a:t>
            </a:r>
          </a:p>
          <a:p>
            <a:pPr lvl="1"/>
            <a:r>
              <a:rPr lang="en-GB" dirty="0" smtClean="0"/>
              <a:t>Support if ill.</a:t>
            </a:r>
            <a:endParaRPr lang="en-GB" dirty="0"/>
          </a:p>
          <a:p>
            <a:endParaRPr lang="en-GB" dirty="0" smtClean="0"/>
          </a:p>
          <a:p>
            <a:pPr lvl="1"/>
            <a:endParaRPr lang="en-GB" dirty="0" smtClean="0"/>
          </a:p>
        </p:txBody>
      </p:sp>
    </p:spTree>
    <p:extLst>
      <p:ext uri="{BB962C8B-B14F-4D97-AF65-F5344CB8AC3E}">
        <p14:creationId xmlns:p14="http://schemas.microsoft.com/office/powerpoint/2010/main" val="27979571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Lots of studies</a:t>
            </a:r>
            <a:endParaRPr lang="en-GB" dirty="0"/>
          </a:p>
        </p:txBody>
      </p:sp>
      <p:sp>
        <p:nvSpPr>
          <p:cNvPr id="3" name="Content Placeholder 2"/>
          <p:cNvSpPr>
            <a:spLocks noGrp="1"/>
          </p:cNvSpPr>
          <p:nvPr>
            <p:ph idx="1"/>
          </p:nvPr>
        </p:nvSpPr>
        <p:spPr/>
        <p:txBody>
          <a:bodyPr/>
          <a:lstStyle/>
          <a:p>
            <a:r>
              <a:rPr lang="en-GB" dirty="0" smtClean="0"/>
              <a:t>There are many studies that have found a similar relationship Fox et al = nurses.</a:t>
            </a:r>
            <a:endParaRPr lang="en-GB" dirty="0"/>
          </a:p>
        </p:txBody>
      </p:sp>
    </p:spTree>
    <p:extLst>
      <p:ext uri="{BB962C8B-B14F-4D97-AF65-F5344CB8AC3E}">
        <p14:creationId xmlns:p14="http://schemas.microsoft.com/office/powerpoint/2010/main" val="13035210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Dealing with workplace stress.</a:t>
            </a:r>
            <a:endParaRPr lang="en-GB" dirty="0"/>
          </a:p>
        </p:txBody>
      </p:sp>
      <p:sp>
        <p:nvSpPr>
          <p:cNvPr id="3" name="Content Placeholder 2"/>
          <p:cNvSpPr>
            <a:spLocks noGrp="1"/>
          </p:cNvSpPr>
          <p:nvPr>
            <p:ph idx="1"/>
          </p:nvPr>
        </p:nvSpPr>
        <p:spPr/>
        <p:txBody>
          <a:bodyPr/>
          <a:lstStyle/>
          <a:p>
            <a:pPr marL="0" indent="0">
              <a:buNone/>
            </a:pPr>
            <a:r>
              <a:rPr lang="en-GB" dirty="0" smtClean="0"/>
              <a:t>Measure: The occupational stress indicator (</a:t>
            </a:r>
            <a:r>
              <a:rPr lang="en-GB" dirty="0"/>
              <a:t>Cooper et al</a:t>
            </a:r>
            <a:r>
              <a:rPr lang="en-GB" dirty="0" smtClean="0"/>
              <a:t>). Then make individual tailored stress management program. </a:t>
            </a:r>
            <a:endParaRPr lang="en-GB" dirty="0"/>
          </a:p>
        </p:txBody>
      </p:sp>
    </p:spTree>
    <p:extLst>
      <p:ext uri="{BB962C8B-B14F-4D97-AF65-F5344CB8AC3E}">
        <p14:creationId xmlns:p14="http://schemas.microsoft.com/office/powerpoint/2010/main" val="21461016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298378"/>
          </a:xfrm>
        </p:spPr>
        <p:txBody>
          <a:bodyPr>
            <a:noAutofit/>
          </a:bodyPr>
          <a:lstStyle/>
          <a:p>
            <a:r>
              <a:rPr lang="en-GB" sz="2400" dirty="0"/>
              <a:t>Describe one research study that has investigated stress in the workplace. In your</a:t>
            </a:r>
            <a:br>
              <a:rPr lang="en-GB" sz="2400" dirty="0"/>
            </a:br>
            <a:r>
              <a:rPr lang="en-GB" sz="2400" dirty="0"/>
              <a:t>answer you should include details of what was done and what was found.</a:t>
            </a:r>
          </a:p>
        </p:txBody>
      </p:sp>
    </p:spTree>
    <p:extLst>
      <p:ext uri="{BB962C8B-B14F-4D97-AF65-F5344CB8AC3E}">
        <p14:creationId xmlns:p14="http://schemas.microsoft.com/office/powerpoint/2010/main" val="29039663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pPr marL="0" indent="0">
              <a:buNone/>
            </a:pPr>
            <a:r>
              <a:rPr lang="en-GB" dirty="0"/>
              <a:t>Possible research could include Marmot’s research into stress in civil servants; Johansson’s study of Swedish sawmill workers, or any other study of workplace stress. </a:t>
            </a:r>
          </a:p>
          <a:p>
            <a:endParaRPr lang="en-GB" dirty="0"/>
          </a:p>
        </p:txBody>
      </p:sp>
    </p:spTree>
    <p:extLst>
      <p:ext uri="{BB962C8B-B14F-4D97-AF65-F5344CB8AC3E}">
        <p14:creationId xmlns:p14="http://schemas.microsoft.com/office/powerpoint/2010/main" val="6945141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4162474"/>
          </a:xfrm>
        </p:spPr>
        <p:txBody>
          <a:bodyPr>
            <a:noAutofit/>
          </a:bodyPr>
          <a:lstStyle/>
          <a:p>
            <a:pPr algn="l"/>
            <a:r>
              <a:rPr lang="en-GB" sz="2800" dirty="0"/>
              <a:t>Lee and Denis were talking in the doctor’s waiting room. Denis remarked that </a:t>
            </a:r>
            <a:r>
              <a:rPr lang="en-GB" sz="2800" dirty="0" smtClean="0"/>
              <a:t>his new </a:t>
            </a:r>
            <a:r>
              <a:rPr lang="en-GB" sz="2800" dirty="0"/>
              <a:t>neighbours were very noisy and that whenever he drove into town it was </a:t>
            </a:r>
            <a:r>
              <a:rPr lang="en-GB" sz="2800" dirty="0" smtClean="0"/>
              <a:t>getting increasingly </a:t>
            </a:r>
            <a:r>
              <a:rPr lang="en-GB" sz="2800" dirty="0"/>
              <a:t>difficult to find anywhere to park. Lee said that his wife had died </a:t>
            </a:r>
            <a:r>
              <a:rPr lang="en-GB" sz="2800" dirty="0" smtClean="0"/>
              <a:t>recently and </a:t>
            </a:r>
            <a:r>
              <a:rPr lang="en-GB" sz="2800" dirty="0"/>
              <a:t>that he was just about to retire.</a:t>
            </a:r>
            <a:br>
              <a:rPr lang="en-GB" sz="2800" dirty="0"/>
            </a:br>
            <a:r>
              <a:rPr lang="en-GB" sz="2800" dirty="0" smtClean="0"/>
              <a:t>Using </a:t>
            </a:r>
            <a:r>
              <a:rPr lang="en-GB" sz="2800" dirty="0"/>
              <a:t>examples from the conversation above, discuss the difference </a:t>
            </a:r>
            <a:r>
              <a:rPr lang="en-GB" sz="2800" dirty="0" smtClean="0"/>
              <a:t>between life </a:t>
            </a:r>
            <a:r>
              <a:rPr lang="en-GB" sz="2800" dirty="0"/>
              <a:t>changes and daily hassles.</a:t>
            </a:r>
          </a:p>
        </p:txBody>
      </p:sp>
    </p:spTree>
    <p:extLst>
      <p:ext uri="{BB962C8B-B14F-4D97-AF65-F5344CB8AC3E}">
        <p14:creationId xmlns:p14="http://schemas.microsoft.com/office/powerpoint/2010/main" val="10256119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endParaRPr lang="en-GB"/>
          </a:p>
        </p:txBody>
      </p:sp>
      <p:sp>
        <p:nvSpPr>
          <p:cNvPr id="4" name="Rectangle 3"/>
          <p:cNvSpPr/>
          <p:nvPr/>
        </p:nvSpPr>
        <p:spPr>
          <a:xfrm>
            <a:off x="827584" y="2348880"/>
            <a:ext cx="7704856" cy="2862322"/>
          </a:xfrm>
          <a:prstGeom prst="rect">
            <a:avLst/>
          </a:prstGeom>
        </p:spPr>
        <p:txBody>
          <a:bodyPr wrap="square">
            <a:spAutoFit/>
          </a:bodyPr>
          <a:lstStyle/>
          <a:p>
            <a:r>
              <a:rPr lang="en-GB" sz="2000" dirty="0"/>
              <a:t>1 mark for using examples or naming Lee to explain Life Changes and 1 mark for </a:t>
            </a:r>
            <a:r>
              <a:rPr lang="en-GB" sz="2000" dirty="0" smtClean="0"/>
              <a:t>using examples </a:t>
            </a:r>
            <a:r>
              <a:rPr lang="en-GB" sz="2000" dirty="0"/>
              <a:t>or naming Denis to explain Daily Hassles.</a:t>
            </a:r>
          </a:p>
          <a:p>
            <a:r>
              <a:rPr lang="en-GB" sz="2000" dirty="0"/>
              <a:t>For example, Lee is experiencing Life Changes (1 mark).</a:t>
            </a:r>
          </a:p>
          <a:p>
            <a:r>
              <a:rPr lang="en-GB" sz="2000" dirty="0"/>
              <a:t>Daily Hassles are things such as the problems with traffic (1 mark).</a:t>
            </a:r>
          </a:p>
          <a:p>
            <a:r>
              <a:rPr lang="en-GB" sz="2000" dirty="0"/>
              <a:t>2 further marks for discussion of the difference.</a:t>
            </a:r>
          </a:p>
          <a:p>
            <a:r>
              <a:rPr lang="en-GB" sz="2000" dirty="0"/>
              <a:t>Denis is suffering from frequent, minor, everyday events whereas Lee is suffering </a:t>
            </a:r>
            <a:r>
              <a:rPr lang="en-GB" sz="2000" dirty="0" smtClean="0"/>
              <a:t>from infrequent</a:t>
            </a:r>
            <a:r>
              <a:rPr lang="en-GB" sz="2000" dirty="0"/>
              <a:t>, major events (2 marks).</a:t>
            </a:r>
          </a:p>
          <a:p>
            <a:r>
              <a:rPr lang="en-GB" sz="2000" dirty="0"/>
              <a:t>Credit other psychologically informed elaboration of discussion of difference, for </a:t>
            </a:r>
            <a:r>
              <a:rPr lang="en-GB" sz="2000" dirty="0" smtClean="0"/>
              <a:t>example reference </a:t>
            </a:r>
            <a:r>
              <a:rPr lang="en-GB" sz="2000" dirty="0"/>
              <a:t>to chronic/acute and links to stress. </a:t>
            </a:r>
          </a:p>
        </p:txBody>
      </p:sp>
    </p:spTree>
    <p:extLst>
      <p:ext uri="{BB962C8B-B14F-4D97-AF65-F5344CB8AC3E}">
        <p14:creationId xmlns:p14="http://schemas.microsoft.com/office/powerpoint/2010/main" val="8929334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3. Personality </a:t>
            </a:r>
            <a:r>
              <a:rPr lang="en-GB" dirty="0"/>
              <a:t>factors, including Type A and Type B behaviour, </a:t>
            </a:r>
            <a:r>
              <a:rPr lang="en-GB" dirty="0" smtClean="0"/>
              <a:t>hardiness</a:t>
            </a:r>
            <a:endParaRPr lang="en-GB"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23728" y="1916832"/>
            <a:ext cx="5112568" cy="3766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436370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618463"/>
            <a:ext cx="7488832" cy="52588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94901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TAB</a:t>
            </a:r>
            <a:endParaRPr lang="en-GB" dirty="0"/>
          </a:p>
        </p:txBody>
      </p:sp>
      <p:sp>
        <p:nvSpPr>
          <p:cNvPr id="3" name="Content Placeholder 2"/>
          <p:cNvSpPr>
            <a:spLocks noGrp="1"/>
          </p:cNvSpPr>
          <p:nvPr>
            <p:ph idx="1"/>
          </p:nvPr>
        </p:nvSpPr>
        <p:spPr/>
        <p:txBody>
          <a:bodyPr/>
          <a:lstStyle/>
          <a:p>
            <a:r>
              <a:rPr lang="en-GB" dirty="0" smtClean="0"/>
              <a:t>Friedman and </a:t>
            </a:r>
            <a:r>
              <a:rPr lang="en-GB" dirty="0" err="1" smtClean="0"/>
              <a:t>Rosenman</a:t>
            </a:r>
            <a:r>
              <a:rPr lang="en-GB" dirty="0" smtClean="0"/>
              <a:t> - studied people with CHD (coronary heart disease). Decided that people were more susceptible if they had a Type A personality.</a:t>
            </a:r>
          </a:p>
          <a:p>
            <a:r>
              <a:rPr lang="en-GB" dirty="0" err="1" smtClean="0"/>
              <a:t>Rosenman</a:t>
            </a:r>
            <a:r>
              <a:rPr lang="en-GB" dirty="0" smtClean="0"/>
              <a:t> et al studied over 3000 men allocated them type A or Type B. Followed up and found out of the 257 who had heart attacks 69% were Type A</a:t>
            </a:r>
            <a:endParaRPr lang="en-GB" dirty="0"/>
          </a:p>
        </p:txBody>
      </p:sp>
    </p:spTree>
    <p:extLst>
      <p:ext uri="{BB962C8B-B14F-4D97-AF65-F5344CB8AC3E}">
        <p14:creationId xmlns:p14="http://schemas.microsoft.com/office/powerpoint/2010/main" val="29914705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However</a:t>
            </a:r>
            <a:endParaRPr lang="en-GB" dirty="0"/>
          </a:p>
        </p:txBody>
      </p:sp>
      <p:sp>
        <p:nvSpPr>
          <p:cNvPr id="3" name="Content Placeholder 2"/>
          <p:cNvSpPr>
            <a:spLocks noGrp="1"/>
          </p:cNvSpPr>
          <p:nvPr>
            <p:ph idx="1"/>
          </p:nvPr>
        </p:nvSpPr>
        <p:spPr/>
        <p:txBody>
          <a:bodyPr/>
          <a:lstStyle/>
          <a:p>
            <a:r>
              <a:rPr lang="en-GB" dirty="0" err="1" smtClean="0"/>
              <a:t>Shekelle</a:t>
            </a:r>
            <a:r>
              <a:rPr lang="en-GB" dirty="0" smtClean="0"/>
              <a:t> et al</a:t>
            </a:r>
          </a:p>
          <a:p>
            <a:r>
              <a:rPr lang="en-GB" dirty="0" smtClean="0"/>
              <a:t>12000 males </a:t>
            </a:r>
          </a:p>
          <a:p>
            <a:r>
              <a:rPr lang="en-GB" dirty="0" smtClean="0"/>
              <a:t>Found no difference between type A and Type B so not replicated?</a:t>
            </a:r>
            <a:endParaRPr lang="en-GB" dirty="0"/>
          </a:p>
        </p:txBody>
      </p:sp>
    </p:spTree>
    <p:extLst>
      <p:ext uri="{BB962C8B-B14F-4D97-AF65-F5344CB8AC3E}">
        <p14:creationId xmlns:p14="http://schemas.microsoft.com/office/powerpoint/2010/main" val="26125195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Hostility</a:t>
            </a:r>
            <a:endParaRPr lang="en-GB" dirty="0"/>
          </a:p>
        </p:txBody>
      </p:sp>
      <p:sp>
        <p:nvSpPr>
          <p:cNvPr id="3" name="Content Placeholder 2"/>
          <p:cNvSpPr>
            <a:spLocks noGrp="1"/>
          </p:cNvSpPr>
          <p:nvPr>
            <p:ph idx="1"/>
          </p:nvPr>
        </p:nvSpPr>
        <p:spPr/>
        <p:txBody>
          <a:bodyPr/>
          <a:lstStyle/>
          <a:p>
            <a:r>
              <a:rPr lang="en-GB" dirty="0" err="1" smtClean="0"/>
              <a:t>Dembroski</a:t>
            </a:r>
            <a:r>
              <a:rPr lang="en-GB" dirty="0" smtClean="0"/>
              <a:t> et al found that this was closely linked to CHD.</a:t>
            </a:r>
          </a:p>
          <a:p>
            <a:r>
              <a:rPr lang="en-GB" dirty="0" smtClean="0"/>
              <a:t>Miller et al supported this through meta review.</a:t>
            </a:r>
          </a:p>
          <a:p>
            <a:endParaRPr lang="en-GB" dirty="0"/>
          </a:p>
        </p:txBody>
      </p:sp>
    </p:spTree>
    <p:extLst>
      <p:ext uri="{BB962C8B-B14F-4D97-AF65-F5344CB8AC3E}">
        <p14:creationId xmlns:p14="http://schemas.microsoft.com/office/powerpoint/2010/main" val="7296518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Hardiness</a:t>
            </a:r>
            <a:endParaRPr lang="en-GB" dirty="0"/>
          </a:p>
        </p:txBody>
      </p:sp>
      <p:sp>
        <p:nvSpPr>
          <p:cNvPr id="3" name="Content Placeholder 2"/>
          <p:cNvSpPr>
            <a:spLocks noGrp="1"/>
          </p:cNvSpPr>
          <p:nvPr>
            <p:ph idx="1"/>
          </p:nvPr>
        </p:nvSpPr>
        <p:spPr>
          <a:xfrm>
            <a:off x="395536" y="1196752"/>
            <a:ext cx="8229600" cy="5141168"/>
          </a:xfrm>
        </p:spPr>
        <p:txBody>
          <a:bodyPr/>
          <a:lstStyle/>
          <a:p>
            <a:r>
              <a:rPr lang="en-GB" dirty="0" err="1" smtClean="0"/>
              <a:t>Kobasa</a:t>
            </a:r>
            <a:r>
              <a:rPr lang="en-GB" dirty="0" smtClean="0"/>
              <a:t> suggested three elements that buffer against stress.</a:t>
            </a:r>
          </a:p>
          <a:p>
            <a:r>
              <a:rPr lang="en-GB" dirty="0" smtClean="0"/>
              <a:t>Control</a:t>
            </a:r>
          </a:p>
          <a:p>
            <a:r>
              <a:rPr lang="en-GB" dirty="0" smtClean="0"/>
              <a:t>Commitment (the individuals sense of involvement and purpose in life</a:t>
            </a:r>
            <a:r>
              <a:rPr lang="en-GB" dirty="0" smtClean="0"/>
              <a:t>.)</a:t>
            </a:r>
            <a:endParaRPr lang="en-GB" dirty="0" smtClean="0"/>
          </a:p>
          <a:p>
            <a:r>
              <a:rPr lang="en-GB" dirty="0" smtClean="0"/>
              <a:t>Challenge: opportunity rather stress</a:t>
            </a:r>
          </a:p>
          <a:p>
            <a:r>
              <a:rPr lang="en-GB" dirty="0" smtClean="0"/>
              <a:t>Questionnaires used to collect data.</a:t>
            </a:r>
          </a:p>
          <a:p>
            <a:r>
              <a:rPr lang="en-GB" dirty="0" smtClean="0"/>
              <a:t>Repeated with similar results Beasley et al.</a:t>
            </a:r>
          </a:p>
          <a:p>
            <a:r>
              <a:rPr lang="en-GB" dirty="0" smtClean="0"/>
              <a:t>Type A may have hardiness built in?</a:t>
            </a:r>
          </a:p>
        </p:txBody>
      </p:sp>
    </p:spTree>
    <p:extLst>
      <p:ext uri="{BB962C8B-B14F-4D97-AF65-F5344CB8AC3E}">
        <p14:creationId xmlns:p14="http://schemas.microsoft.com/office/powerpoint/2010/main" val="17793369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 D</a:t>
            </a:r>
            <a:endParaRPr lang="en-GB" dirty="0"/>
          </a:p>
        </p:txBody>
      </p:sp>
      <p:sp>
        <p:nvSpPr>
          <p:cNvPr id="3" name="Content Placeholder 2"/>
          <p:cNvSpPr>
            <a:spLocks noGrp="1"/>
          </p:cNvSpPr>
          <p:nvPr>
            <p:ph idx="1"/>
          </p:nvPr>
        </p:nvSpPr>
        <p:spPr/>
        <p:txBody>
          <a:bodyPr/>
          <a:lstStyle/>
          <a:p>
            <a:r>
              <a:rPr lang="en-GB" dirty="0" err="1" smtClean="0"/>
              <a:t>Denollet</a:t>
            </a:r>
            <a:r>
              <a:rPr lang="en-GB" dirty="0" smtClean="0"/>
              <a:t> Type D: vulnerable to Heart Disease</a:t>
            </a:r>
          </a:p>
          <a:p>
            <a:r>
              <a:rPr lang="en-GB" dirty="0" smtClean="0"/>
              <a:t>D= distressed – high levels of negative emotions and social inhibition.</a:t>
            </a:r>
          </a:p>
          <a:p>
            <a:endParaRPr lang="en-GB" dirty="0"/>
          </a:p>
          <a:p>
            <a:endParaRPr lang="en-GB" dirty="0"/>
          </a:p>
        </p:txBody>
      </p:sp>
    </p:spTree>
    <p:extLst>
      <p:ext uri="{BB962C8B-B14F-4D97-AF65-F5344CB8AC3E}">
        <p14:creationId xmlns:p14="http://schemas.microsoft.com/office/powerpoint/2010/main" val="42580818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Problems</a:t>
            </a:r>
            <a:endParaRPr lang="en-GB" dirty="0"/>
          </a:p>
        </p:txBody>
      </p:sp>
      <p:sp>
        <p:nvSpPr>
          <p:cNvPr id="3" name="Content Placeholder 2"/>
          <p:cNvSpPr>
            <a:spLocks noGrp="1"/>
          </p:cNvSpPr>
          <p:nvPr>
            <p:ph idx="1"/>
          </p:nvPr>
        </p:nvSpPr>
        <p:spPr/>
        <p:txBody>
          <a:bodyPr/>
          <a:lstStyle/>
          <a:p>
            <a:r>
              <a:rPr lang="en-GB" dirty="0" smtClean="0"/>
              <a:t>Self report</a:t>
            </a:r>
          </a:p>
          <a:p>
            <a:r>
              <a:rPr lang="en-GB" dirty="0" smtClean="0"/>
              <a:t>Other factors </a:t>
            </a:r>
            <a:r>
              <a:rPr lang="en-GB" dirty="0" err="1" smtClean="0"/>
              <a:t>eg</a:t>
            </a:r>
            <a:r>
              <a:rPr lang="en-GB" dirty="0" smtClean="0"/>
              <a:t>: drinking and smoking</a:t>
            </a:r>
          </a:p>
          <a:p>
            <a:r>
              <a:rPr lang="en-GB" dirty="0" smtClean="0"/>
              <a:t>Social influences: </a:t>
            </a:r>
            <a:r>
              <a:rPr lang="en-GB" dirty="0" err="1" smtClean="0"/>
              <a:t>Ie</a:t>
            </a:r>
            <a:r>
              <a:rPr lang="en-GB" dirty="0" smtClean="0"/>
              <a:t>, poor = poor diet = heart disease</a:t>
            </a:r>
          </a:p>
          <a:p>
            <a:r>
              <a:rPr lang="en-GB" dirty="0" smtClean="0"/>
              <a:t>Correlation research association not causality</a:t>
            </a:r>
            <a:r>
              <a:rPr lang="en-GB" dirty="0" smtClean="0"/>
              <a:t>.</a:t>
            </a:r>
          </a:p>
          <a:p>
            <a:r>
              <a:rPr lang="en-GB" dirty="0" smtClean="0"/>
              <a:t>Over simplification of personality types.</a:t>
            </a:r>
            <a:endParaRPr lang="en-GB" dirty="0" smtClean="0"/>
          </a:p>
          <a:p>
            <a:endParaRPr lang="en-GB" dirty="0"/>
          </a:p>
          <a:p>
            <a:endParaRPr lang="en-GB" dirty="0"/>
          </a:p>
        </p:txBody>
      </p:sp>
    </p:spTree>
    <p:extLst>
      <p:ext uri="{BB962C8B-B14F-4D97-AF65-F5344CB8AC3E}">
        <p14:creationId xmlns:p14="http://schemas.microsoft.com/office/powerpoint/2010/main" val="29576055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a:t>
            </a:r>
            <a:endParaRPr lang="en-GB" dirty="0"/>
          </a:p>
        </p:txBody>
      </p:sp>
      <p:sp>
        <p:nvSpPr>
          <p:cNvPr id="3" name="Content Placeholder 2"/>
          <p:cNvSpPr>
            <a:spLocks noGrp="1"/>
          </p:cNvSpPr>
          <p:nvPr>
            <p:ph idx="1"/>
          </p:nvPr>
        </p:nvSpPr>
        <p:spPr/>
        <p:txBody>
          <a:bodyPr>
            <a:normAutofit fontScale="55000" lnSpcReduction="20000"/>
          </a:bodyPr>
          <a:lstStyle/>
          <a:p>
            <a:pPr marL="0" indent="0">
              <a:buNone/>
            </a:pPr>
            <a:r>
              <a:rPr lang="en-GB" dirty="0"/>
              <a:t>Roy and Mick are members of a football team; both play to the same high standard.</a:t>
            </a:r>
          </a:p>
          <a:p>
            <a:pPr marL="0" indent="0">
              <a:buNone/>
            </a:pPr>
            <a:r>
              <a:rPr lang="en-GB" dirty="0"/>
              <a:t>Roy never minds if the team does not win; he just enjoys playing with his team-mates</a:t>
            </a:r>
          </a:p>
          <a:p>
            <a:pPr marL="0" indent="0">
              <a:buNone/>
            </a:pPr>
            <a:r>
              <a:rPr lang="en-GB" dirty="0"/>
              <a:t>and spending time with them after the match. Mick always wants to win and gets </a:t>
            </a:r>
            <a:r>
              <a:rPr lang="en-GB" dirty="0" smtClean="0"/>
              <a:t>angry if </a:t>
            </a:r>
            <a:r>
              <a:rPr lang="en-GB" dirty="0"/>
              <a:t>the team loses.</a:t>
            </a:r>
          </a:p>
          <a:p>
            <a:pPr marL="0" indent="0">
              <a:buNone/>
            </a:pPr>
            <a:r>
              <a:rPr lang="en-GB" dirty="0"/>
              <a:t>3 (a) Which personality type is each person likely to have?</a:t>
            </a:r>
          </a:p>
          <a:p>
            <a:r>
              <a:rPr lang="en-GB" dirty="0"/>
              <a:t> Roy ....................................................................................................................................</a:t>
            </a:r>
          </a:p>
          <a:p>
            <a:r>
              <a:rPr lang="en-GB" dirty="0"/>
              <a:t> Mick ...................................................................................................................................</a:t>
            </a:r>
          </a:p>
          <a:p>
            <a:pPr marL="0" indent="0">
              <a:buNone/>
            </a:pPr>
            <a:r>
              <a:rPr lang="en-GB" dirty="0"/>
              <a:t>(2 marks)</a:t>
            </a:r>
          </a:p>
          <a:p>
            <a:pPr marL="0" indent="0">
              <a:buNone/>
            </a:pPr>
            <a:r>
              <a:rPr lang="en-GB" dirty="0"/>
              <a:t>3 (b) Explain whether Roy or Mick is more likely to suffer from a stress-related illness.</a:t>
            </a:r>
          </a:p>
          <a:p>
            <a:pPr marL="0" indent="0">
              <a:buNone/>
            </a:pPr>
            <a:r>
              <a:rPr lang="en-GB" dirty="0"/>
              <a:t>Use research in your explanation</a:t>
            </a:r>
            <a:r>
              <a:rPr lang="en-GB" dirty="0" smtClean="0"/>
              <a:t>. (4)</a:t>
            </a:r>
            <a:endParaRPr lang="en-GB" dirty="0"/>
          </a:p>
        </p:txBody>
      </p:sp>
    </p:spTree>
    <p:extLst>
      <p:ext uri="{BB962C8B-B14F-4D97-AF65-F5344CB8AC3E}">
        <p14:creationId xmlns:p14="http://schemas.microsoft.com/office/powerpoint/2010/main" val="13654705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70000" lnSpcReduction="20000"/>
          </a:bodyPr>
          <a:lstStyle/>
          <a:p>
            <a:pPr marL="0" indent="0">
              <a:buNone/>
            </a:pPr>
            <a:r>
              <a:rPr lang="en-GB" dirty="0"/>
              <a:t>3 (a) Roy = Type B / B / Personality Type B</a:t>
            </a:r>
          </a:p>
          <a:p>
            <a:pPr marL="0" indent="0">
              <a:buNone/>
            </a:pPr>
            <a:r>
              <a:rPr lang="en-GB" dirty="0" smtClean="0"/>
              <a:t>And Mick </a:t>
            </a:r>
            <a:r>
              <a:rPr lang="en-GB" dirty="0"/>
              <a:t>= Type A / A / Personality Type A</a:t>
            </a:r>
          </a:p>
          <a:p>
            <a:pPr marL="0" indent="0">
              <a:buNone/>
            </a:pPr>
            <a:r>
              <a:rPr lang="en-GB" dirty="0"/>
              <a:t>(1 mark for each correct answer)</a:t>
            </a:r>
          </a:p>
          <a:p>
            <a:pPr marL="0" indent="0">
              <a:buNone/>
            </a:pPr>
            <a:r>
              <a:rPr lang="en-GB" dirty="0"/>
              <a:t>3 (b) It is people with Type A behaviour who are more likely to suffer the negative effects </a:t>
            </a:r>
            <a:r>
              <a:rPr lang="en-GB" dirty="0" smtClean="0"/>
              <a:t>of stress</a:t>
            </a:r>
            <a:r>
              <a:rPr lang="en-GB" dirty="0"/>
              <a:t>. So in </a:t>
            </a:r>
            <a:r>
              <a:rPr lang="en-GB"/>
              <a:t>the </a:t>
            </a:r>
            <a:r>
              <a:rPr lang="en-GB" smtClean="0"/>
              <a:t>scenario it </a:t>
            </a:r>
            <a:r>
              <a:rPr lang="en-GB" dirty="0"/>
              <a:t>is Mick (competitive and angry when loses) who is </a:t>
            </a:r>
            <a:r>
              <a:rPr lang="en-GB" dirty="0" smtClean="0"/>
              <a:t>more likely </a:t>
            </a:r>
            <a:r>
              <a:rPr lang="en-GB" dirty="0"/>
              <a:t>to suffer from CHD. Friedman and </a:t>
            </a:r>
            <a:r>
              <a:rPr lang="en-GB" dirty="0" err="1"/>
              <a:t>Rosenman</a:t>
            </a:r>
            <a:r>
              <a:rPr lang="en-GB" dirty="0"/>
              <a:t> research indicated that it is </a:t>
            </a:r>
            <a:r>
              <a:rPr lang="en-GB" dirty="0" smtClean="0"/>
              <a:t>those with </a:t>
            </a:r>
            <a:r>
              <a:rPr lang="en-GB" dirty="0"/>
              <a:t>Type A who become ill as a consequence of their stress. Type B people such </a:t>
            </a:r>
            <a:r>
              <a:rPr lang="en-GB" dirty="0" smtClean="0"/>
              <a:t>as Roy </a:t>
            </a:r>
            <a:r>
              <a:rPr lang="en-GB" dirty="0"/>
              <a:t>who </a:t>
            </a:r>
            <a:r>
              <a:rPr lang="en-GB" dirty="0" smtClean="0"/>
              <a:t>doesn’t </a:t>
            </a:r>
            <a:r>
              <a:rPr lang="en-GB" dirty="0"/>
              <a:t>get physically aroused at losing, are much less likely to </a:t>
            </a:r>
            <a:r>
              <a:rPr lang="en-GB" dirty="0" smtClean="0"/>
              <a:t>experience the </a:t>
            </a:r>
            <a:r>
              <a:rPr lang="en-GB" dirty="0"/>
              <a:t>“fight or flight” response and so less likely to have raised blood pressure etc.</a:t>
            </a:r>
          </a:p>
          <a:p>
            <a:pPr marL="0" indent="0">
              <a:buNone/>
            </a:pPr>
            <a:r>
              <a:rPr lang="en-GB" dirty="0"/>
              <a:t>Examiners need to remember that </a:t>
            </a:r>
            <a:r>
              <a:rPr lang="en-GB" dirty="0" smtClean="0"/>
              <a:t>“research</a:t>
            </a:r>
            <a:r>
              <a:rPr lang="en-GB" dirty="0"/>
              <a:t>‟ can include both theories and studies.</a:t>
            </a:r>
          </a:p>
          <a:p>
            <a:pPr marL="0" indent="0">
              <a:buNone/>
            </a:pPr>
            <a:r>
              <a:rPr lang="en-GB" dirty="0"/>
              <a:t>For full marks there must be explicit engagement with the stem.</a:t>
            </a:r>
          </a:p>
          <a:p>
            <a:pPr marL="0" indent="0">
              <a:buNone/>
            </a:pPr>
            <a:endParaRPr lang="en-GB" dirty="0"/>
          </a:p>
        </p:txBody>
      </p:sp>
    </p:spTree>
    <p:extLst>
      <p:ext uri="{BB962C8B-B14F-4D97-AF65-F5344CB8AC3E}">
        <p14:creationId xmlns:p14="http://schemas.microsoft.com/office/powerpoint/2010/main" val="390011593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1700808"/>
            <a:ext cx="8062218"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946725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1113</TotalTime>
  <Words>1468</Words>
  <Application>Microsoft Office PowerPoint</Application>
  <PresentationFormat>On-screen Show (4:3)</PresentationFormat>
  <Paragraphs>137</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Stress 3</vt:lpstr>
      <vt:lpstr>Syllabus</vt:lpstr>
      <vt:lpstr>Life changes and daily hassles as sources of stress</vt:lpstr>
      <vt:lpstr>Life events</vt:lpstr>
      <vt:lpstr>Life events</vt:lpstr>
      <vt:lpstr>Measuring stress</vt:lpstr>
      <vt:lpstr>Holmes and Rahe</vt:lpstr>
      <vt:lpstr>Problems</vt:lpstr>
      <vt:lpstr>Retrospective analysis</vt:lpstr>
      <vt:lpstr>Problems</vt:lpstr>
      <vt:lpstr>Daily Hassles</vt:lpstr>
      <vt:lpstr>Exam Question</vt:lpstr>
      <vt:lpstr>Answer</vt:lpstr>
      <vt:lpstr>Workplace stress including the effects of workload and control</vt:lpstr>
      <vt:lpstr>Karasek Model of the relationship between demand (workload), control (decision latitude) and job strain (stress)</vt:lpstr>
      <vt:lpstr>Whitehall studies</vt:lpstr>
      <vt:lpstr>Issues with experiment </vt:lpstr>
      <vt:lpstr>Lots of studies</vt:lpstr>
      <vt:lpstr>Dealing with workplace stress.</vt:lpstr>
      <vt:lpstr>Describe one research study that has investigated stress in the workplace. In your answer you should include details of what was done and what was found.</vt:lpstr>
      <vt:lpstr>Answer</vt:lpstr>
      <vt:lpstr>Lee and Denis were talking in the doctor’s waiting room. Denis remarked that his new neighbours were very noisy and that whenever he drove into town it was getting increasingly difficult to find anywhere to park. Lee said that his wife had died recently and that he was just about to retire. Using examples from the conversation above, discuss the difference between life changes and daily hassles.</vt:lpstr>
      <vt:lpstr>Answer</vt:lpstr>
      <vt:lpstr>3. Personality factors, including Type A and Type B behaviour, hardiness</vt:lpstr>
      <vt:lpstr>PowerPoint Presentation</vt:lpstr>
      <vt:lpstr>TAB</vt:lpstr>
      <vt:lpstr>However</vt:lpstr>
      <vt:lpstr>Hostility</vt:lpstr>
      <vt:lpstr>Hardiness</vt:lpstr>
      <vt:lpstr>Type D</vt:lpstr>
      <vt:lpstr>Problems</vt:lpstr>
      <vt:lpstr>Exam</vt:lpstr>
      <vt:lpstr>Answer</vt:lpstr>
      <vt:lpstr>PowerPoint Presentation</vt:lpstr>
    </vt:vector>
  </TitlesOfParts>
  <Company>Kelly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Stress 3</dc:title>
  <dc:creator>Stanyer, Richard  (Staff)</dc:creator>
  <cp:lastModifiedBy>Stanyer, Richard  (Staff)</cp:lastModifiedBy>
  <cp:revision>30</cp:revision>
  <dcterms:created xsi:type="dcterms:W3CDTF">2015-01-18T18:52:12Z</dcterms:created>
  <dcterms:modified xsi:type="dcterms:W3CDTF">2015-01-23T10:42:42Z</dcterms:modified>
</cp:coreProperties>
</file>